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8"/>
  </p:notesMasterIdLst>
  <p:sldIdLst>
    <p:sldId id="256" r:id="rId2"/>
    <p:sldId id="257" r:id="rId3"/>
    <p:sldId id="258" r:id="rId4"/>
    <p:sldId id="259" r:id="rId5"/>
    <p:sldId id="260" r:id="rId6"/>
    <p:sldId id="261" r:id="rId7"/>
    <p:sldId id="262" r:id="rId8"/>
    <p:sldId id="264" r:id="rId9"/>
    <p:sldId id="265" r:id="rId10"/>
    <p:sldId id="266" r:id="rId11"/>
    <p:sldId id="263" r:id="rId12"/>
    <p:sldId id="267" r:id="rId13"/>
    <p:sldId id="268" r:id="rId14"/>
    <p:sldId id="269" r:id="rId15"/>
    <p:sldId id="270" r:id="rId16"/>
    <p:sldId id="271" r:id="rId17"/>
  </p:sldIdLst>
  <p:sldSz cx="9144000" cy="6858000" type="screen4x3"/>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5" autoAdjust="0"/>
    <p:restoredTop sz="94664" autoAdjust="0"/>
  </p:normalViewPr>
  <p:slideViewPr>
    <p:cSldViewPr>
      <p:cViewPr>
        <p:scale>
          <a:sx n="113" d="100"/>
          <a:sy n="113" d="100"/>
        </p:scale>
        <p:origin x="-1500"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ED965D-A8CF-4B1C-BD4A-283ABF0B3557}" type="datetimeFigureOut">
              <a:rPr lang="ro-RO" smtClean="0"/>
              <a:t>23.12.2023</a:t>
            </a:fld>
            <a:endParaRPr lang="ro-R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9FC1E0-30CE-4383-BD37-AB20B3D378BD}" type="slidenum">
              <a:rPr lang="ro-RO" smtClean="0"/>
              <a:t>‹#›</a:t>
            </a:fld>
            <a:endParaRPr lang="ro-RO"/>
          </a:p>
        </p:txBody>
      </p:sp>
    </p:spTree>
    <p:extLst>
      <p:ext uri="{BB962C8B-B14F-4D97-AF65-F5344CB8AC3E}">
        <p14:creationId xmlns:p14="http://schemas.microsoft.com/office/powerpoint/2010/main" val="1354897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209FC1E0-30CE-4383-BD37-AB20B3D378BD}" type="slidenum">
              <a:rPr lang="ro-RO" smtClean="0"/>
              <a:t>1</a:t>
            </a:fld>
            <a:endParaRPr lang="ro-RO"/>
          </a:p>
        </p:txBody>
      </p:sp>
    </p:spTree>
    <p:extLst>
      <p:ext uri="{BB962C8B-B14F-4D97-AF65-F5344CB8AC3E}">
        <p14:creationId xmlns:p14="http://schemas.microsoft.com/office/powerpoint/2010/main" val="2396621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074EDE5-E5CF-4D01-BBA2-80239F9F2102}" type="datetimeFigureOut">
              <a:rPr lang="ro-RO" smtClean="0"/>
              <a:t>23.12.2023</a:t>
            </a:fld>
            <a:endParaRPr lang="ro-RO"/>
          </a:p>
        </p:txBody>
      </p:sp>
      <p:sp>
        <p:nvSpPr>
          <p:cNvPr id="17" name="Footer Placeholder 16"/>
          <p:cNvSpPr>
            <a:spLocks noGrp="1"/>
          </p:cNvSpPr>
          <p:nvPr>
            <p:ph type="ftr" sz="quarter" idx="11"/>
          </p:nvPr>
        </p:nvSpPr>
        <p:spPr/>
        <p:txBody>
          <a:bodyPr/>
          <a:lstStyle/>
          <a:p>
            <a:endParaRPr lang="ro-RO"/>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E17DE13-BBC3-4D9E-B07F-EBC5ACC4057E}" type="slidenum">
              <a:rPr lang="ro-RO" smtClean="0"/>
              <a:t>‹#›</a:t>
            </a:fld>
            <a:endParaRPr lang="ro-RO"/>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74EDE5-E5CF-4D01-BBA2-80239F9F2102}" type="datetimeFigureOut">
              <a:rPr lang="ro-RO" smtClean="0"/>
              <a:t>23.12.2023</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BE17DE13-BBC3-4D9E-B07F-EBC5ACC4057E}" type="slidenum">
              <a:rPr lang="ro-RO" smtClean="0"/>
              <a:t>‹#›</a:t>
            </a:fld>
            <a:endParaRPr lang="ro-RO"/>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E17DE13-BBC3-4D9E-B07F-EBC5ACC4057E}" type="slidenum">
              <a:rPr lang="ro-RO" smtClean="0"/>
              <a:t>‹#›</a:t>
            </a:fld>
            <a:endParaRPr lang="ro-RO"/>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74EDE5-E5CF-4D01-BBA2-80239F9F2102}" type="datetimeFigureOut">
              <a:rPr lang="ro-RO" smtClean="0"/>
              <a:t>23.12.2023</a:t>
            </a:fld>
            <a:endParaRPr lang="ro-RO"/>
          </a:p>
        </p:txBody>
      </p:sp>
      <p:sp>
        <p:nvSpPr>
          <p:cNvPr id="5" name="Footer Placeholder 4"/>
          <p:cNvSpPr>
            <a:spLocks noGrp="1"/>
          </p:cNvSpPr>
          <p:nvPr>
            <p:ph type="ftr" sz="quarter" idx="11"/>
          </p:nvPr>
        </p:nvSpPr>
        <p:spPr/>
        <p:txBody>
          <a:bodyPr/>
          <a:lstStyle/>
          <a:p>
            <a:endParaRPr lang="ro-RO"/>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074EDE5-E5CF-4D01-BBA2-80239F9F2102}" type="datetimeFigureOut">
              <a:rPr lang="ro-RO" smtClean="0"/>
              <a:t>23.12.2023</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a:xfrm>
            <a:off x="4361688" y="1026372"/>
            <a:ext cx="457200" cy="441325"/>
          </a:xfrm>
        </p:spPr>
        <p:txBody>
          <a:bodyPr/>
          <a:lstStyle/>
          <a:p>
            <a:fld id="{BE17DE13-BBC3-4D9E-B07F-EBC5ACC4057E}" type="slidenum">
              <a:rPr lang="ro-RO" smtClean="0"/>
              <a:t>‹#›</a:t>
            </a:fld>
            <a:endParaRPr lang="ro-RO"/>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ro-RO"/>
          </a:p>
        </p:txBody>
      </p:sp>
      <p:sp>
        <p:nvSpPr>
          <p:cNvPr id="4" name="Date Placeholder 3"/>
          <p:cNvSpPr>
            <a:spLocks noGrp="1"/>
          </p:cNvSpPr>
          <p:nvPr>
            <p:ph type="dt" sz="half" idx="10"/>
          </p:nvPr>
        </p:nvSpPr>
        <p:spPr/>
        <p:txBody>
          <a:bodyPr/>
          <a:lstStyle/>
          <a:p>
            <a:fld id="{9074EDE5-E5CF-4D01-BBA2-80239F9F2102}" type="datetimeFigureOut">
              <a:rPr lang="ro-RO" smtClean="0"/>
              <a:t>23.12.2023</a:t>
            </a:fld>
            <a:endParaRPr lang="ro-RO"/>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E17DE13-BBC3-4D9E-B07F-EBC5ACC4057E}" type="slidenum">
              <a:rPr lang="ro-RO" smtClean="0"/>
              <a:t>‹#›</a:t>
            </a:fld>
            <a:endParaRPr lang="ro-RO"/>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074EDE5-E5CF-4D01-BBA2-80239F9F2102}" type="datetimeFigureOut">
              <a:rPr lang="ro-RO" smtClean="0"/>
              <a:t>23.12.2023</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BE17DE13-BBC3-4D9E-B07F-EBC5ACC4057E}" type="slidenum">
              <a:rPr lang="ro-RO" smtClean="0"/>
              <a:t>‹#›</a:t>
            </a:fld>
            <a:endParaRPr lang="ro-RO"/>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074EDE5-E5CF-4D01-BBA2-80239F9F2102}" type="datetimeFigureOut">
              <a:rPr lang="ro-RO" smtClean="0"/>
              <a:t>23.12.2023</a:t>
            </a:fld>
            <a:endParaRPr lang="ro-RO"/>
          </a:p>
        </p:txBody>
      </p:sp>
      <p:sp>
        <p:nvSpPr>
          <p:cNvPr id="8" name="Footer Placeholder 7"/>
          <p:cNvSpPr>
            <a:spLocks noGrp="1"/>
          </p:cNvSpPr>
          <p:nvPr>
            <p:ph type="ftr" sz="quarter" idx="11"/>
          </p:nvPr>
        </p:nvSpPr>
        <p:spPr>
          <a:xfrm>
            <a:off x="304800" y="6409944"/>
            <a:ext cx="3581400" cy="365760"/>
          </a:xfrm>
        </p:spPr>
        <p:txBody>
          <a:bodyPr/>
          <a:lstStyle/>
          <a:p>
            <a:endParaRPr lang="ro-RO"/>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E17DE13-BBC3-4D9E-B07F-EBC5ACC4057E}" type="slidenum">
              <a:rPr lang="ro-RO" smtClean="0"/>
              <a:t>‹#›</a:t>
            </a:fld>
            <a:endParaRPr lang="ro-RO"/>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074EDE5-E5CF-4D01-BBA2-80239F9F2102}" type="datetimeFigureOut">
              <a:rPr lang="ro-RO" smtClean="0"/>
              <a:t>23.12.2023</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a:xfrm>
            <a:off x="4343400" y="1036020"/>
            <a:ext cx="457200" cy="441325"/>
          </a:xfrm>
        </p:spPr>
        <p:txBody>
          <a:bodyPr/>
          <a:lstStyle/>
          <a:p>
            <a:fld id="{BE17DE13-BBC3-4D9E-B07F-EBC5ACC4057E}" type="slidenum">
              <a:rPr lang="ro-RO" smtClean="0"/>
              <a:t>‹#›</a:t>
            </a:fld>
            <a:endParaRPr lang="ro-R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9074EDE5-E5CF-4D01-BBA2-80239F9F2102}" type="datetimeFigureOut">
              <a:rPr lang="ro-RO" smtClean="0"/>
              <a:t>23.12.2023</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E17DE13-BBC3-4D9E-B07F-EBC5ACC4057E}" type="slidenum">
              <a:rPr lang="ro-RO" smtClean="0"/>
              <a:t>‹#›</a:t>
            </a:fld>
            <a:endParaRPr lang="ro-R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E17DE13-BBC3-4D9E-B07F-EBC5ACC4057E}" type="slidenum">
              <a:rPr lang="ro-RO" smtClean="0"/>
              <a:t>‹#›</a:t>
            </a:fld>
            <a:endParaRPr lang="ro-RO"/>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9074EDE5-E5CF-4D01-BBA2-80239F9F2102}" type="datetimeFigureOut">
              <a:rPr lang="ro-RO" smtClean="0"/>
              <a:t>23.12.2023</a:t>
            </a:fld>
            <a:endParaRPr lang="ro-RO"/>
          </a:p>
        </p:txBody>
      </p:sp>
      <p:sp>
        <p:nvSpPr>
          <p:cNvPr id="6" name="Footer Placeholder 5"/>
          <p:cNvSpPr>
            <a:spLocks noGrp="1"/>
          </p:cNvSpPr>
          <p:nvPr>
            <p:ph type="ftr" sz="quarter" idx="11"/>
          </p:nvPr>
        </p:nvSpPr>
        <p:spPr>
          <a:xfrm>
            <a:off x="301752" y="6410848"/>
            <a:ext cx="3383280" cy="365760"/>
          </a:xfrm>
        </p:spPr>
        <p:txBody>
          <a:bodyPr/>
          <a:lstStyle/>
          <a:p>
            <a:endParaRPr lang="ro-RO"/>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E17DE13-BBC3-4D9E-B07F-EBC5ACC4057E}" type="slidenum">
              <a:rPr lang="ro-RO" smtClean="0"/>
              <a:t>‹#›</a:t>
            </a:fld>
            <a:endParaRPr lang="ro-RO"/>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9074EDE5-E5CF-4D01-BBA2-80239F9F2102}" type="datetimeFigureOut">
              <a:rPr lang="ro-RO" smtClean="0"/>
              <a:t>23.12.2023</a:t>
            </a:fld>
            <a:endParaRPr lang="ro-RO"/>
          </a:p>
        </p:txBody>
      </p:sp>
      <p:sp>
        <p:nvSpPr>
          <p:cNvPr id="6" name="Footer Placeholder 5"/>
          <p:cNvSpPr>
            <a:spLocks noGrp="1"/>
          </p:cNvSpPr>
          <p:nvPr>
            <p:ph type="ftr" sz="quarter" idx="11"/>
          </p:nvPr>
        </p:nvSpPr>
        <p:spPr>
          <a:xfrm>
            <a:off x="301752" y="6410848"/>
            <a:ext cx="3584448" cy="365760"/>
          </a:xfrm>
        </p:spPr>
        <p:txBody>
          <a:bodyPr/>
          <a:lstStyle/>
          <a:p>
            <a:endParaRPr lang="ro-R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074EDE5-E5CF-4D01-BBA2-80239F9F2102}" type="datetimeFigureOut">
              <a:rPr lang="ro-RO" smtClean="0"/>
              <a:t>23.12.2023</a:t>
            </a:fld>
            <a:endParaRPr lang="ro-RO"/>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o-RO"/>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E17DE13-BBC3-4D9E-B07F-EBC5ACC4057E}" type="slidenum">
              <a:rPr lang="ro-RO" smtClean="0"/>
              <a:t>‹#›</a:t>
            </a:fld>
            <a:endParaRPr lang="ro-RO"/>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980728"/>
            <a:ext cx="7772400" cy="4536504"/>
          </a:xfrm>
        </p:spPr>
        <p:txBody>
          <a:bodyPr>
            <a:normAutofit fontScale="90000"/>
          </a:bodyPr>
          <a:lstStyle/>
          <a:p>
            <a:r>
              <a:rPr lang="ro-RO" dirty="0" smtClean="0"/>
              <a:t/>
            </a:r>
            <a:br>
              <a:rPr lang="ro-RO" dirty="0" smtClean="0"/>
            </a:br>
            <a:r>
              <a:rPr lang="ro-RO" dirty="0" smtClean="0"/>
              <a:t/>
            </a:r>
            <a:br>
              <a:rPr lang="ro-RO" dirty="0" smtClean="0"/>
            </a:br>
            <a:r>
              <a:rPr lang="ro-RO" dirty="0"/>
              <a:t/>
            </a:r>
            <a:br>
              <a:rPr lang="ro-RO" dirty="0"/>
            </a:br>
            <a:r>
              <a:rPr lang="ro-RO" dirty="0" smtClean="0"/>
              <a:t/>
            </a:r>
            <a:br>
              <a:rPr lang="ro-RO" dirty="0" smtClean="0"/>
            </a:br>
            <a:r>
              <a:rPr lang="ro-RO" dirty="0"/>
              <a:t/>
            </a:r>
            <a:br>
              <a:rPr lang="ro-RO" dirty="0"/>
            </a:br>
            <a:r>
              <a:rPr lang="ro-RO" dirty="0" smtClean="0"/>
              <a:t/>
            </a:r>
            <a:br>
              <a:rPr lang="ro-RO" dirty="0" smtClean="0"/>
            </a:br>
            <a:endParaRPr lang="ro-RO" dirty="0"/>
          </a:p>
        </p:txBody>
      </p:sp>
      <p:sp>
        <p:nvSpPr>
          <p:cNvPr id="3" name="Rectangle 2"/>
          <p:cNvSpPr/>
          <p:nvPr/>
        </p:nvSpPr>
        <p:spPr>
          <a:xfrm>
            <a:off x="971600" y="260648"/>
            <a:ext cx="7344816" cy="6029343"/>
          </a:xfrm>
          <a:prstGeom prst="rect">
            <a:avLst/>
          </a:prstGeom>
        </p:spPr>
        <p:txBody>
          <a:bodyPr wrap="square">
            <a:spAutoFit/>
          </a:bodyPr>
          <a:lstStyle/>
          <a:p>
            <a:pPr algn="just">
              <a:lnSpc>
                <a:spcPct val="115000"/>
              </a:lnSpc>
              <a:spcAft>
                <a:spcPts val="1000"/>
              </a:spcAft>
            </a:pPr>
            <a:endParaRPr lang="ro-RO" sz="2800" dirty="0">
              <a:ea typeface="Calibri"/>
              <a:cs typeface="Times New Roman"/>
            </a:endParaRPr>
          </a:p>
          <a:p>
            <a:pPr algn="ctr">
              <a:lnSpc>
                <a:spcPct val="115000"/>
              </a:lnSpc>
              <a:spcAft>
                <a:spcPts val="1000"/>
              </a:spcAft>
            </a:pPr>
            <a:r>
              <a:rPr lang="ro-RO" sz="2800" b="1" dirty="0" smtClean="0">
                <a:ea typeface="Calibri"/>
                <a:cs typeface="Times New Roman"/>
              </a:rPr>
              <a:t>De </a:t>
            </a:r>
            <a:r>
              <a:rPr lang="ro-RO" sz="2800" b="1" dirty="0">
                <a:ea typeface="Calibri"/>
                <a:cs typeface="Times New Roman"/>
              </a:rPr>
              <a:t>la </a:t>
            </a:r>
            <a:r>
              <a:rPr lang="ro-RO" sz="3200" b="1" dirty="0">
                <a:solidFill>
                  <a:srgbClr val="FF0000"/>
                </a:solidFill>
                <a:ea typeface="Calibri"/>
                <a:cs typeface="Times New Roman"/>
              </a:rPr>
              <a:t>TOTUL E CHIMIE </a:t>
            </a:r>
            <a:endParaRPr lang="ro-RO" sz="3200" b="1" dirty="0" smtClean="0">
              <a:solidFill>
                <a:srgbClr val="FF0000"/>
              </a:solidFill>
              <a:ea typeface="Calibri"/>
              <a:cs typeface="Times New Roman"/>
            </a:endParaRPr>
          </a:p>
          <a:p>
            <a:pPr algn="ctr">
              <a:lnSpc>
                <a:spcPct val="115000"/>
              </a:lnSpc>
              <a:spcAft>
                <a:spcPts val="1000"/>
              </a:spcAft>
            </a:pPr>
            <a:r>
              <a:rPr lang="ro-RO" sz="2800" b="1" dirty="0" smtClean="0">
                <a:ea typeface="Calibri"/>
                <a:cs typeface="Times New Roman"/>
              </a:rPr>
              <a:t>(</a:t>
            </a:r>
            <a:r>
              <a:rPr lang="ro-RO" sz="2800" b="1" dirty="0">
                <a:ea typeface="Calibri"/>
                <a:cs typeface="Times New Roman"/>
              </a:rPr>
              <a:t>inclusiv între oameni</a:t>
            </a:r>
            <a:r>
              <a:rPr lang="ro-RO" sz="2800" b="1" dirty="0" smtClean="0">
                <a:ea typeface="Calibri"/>
                <a:cs typeface="Times New Roman"/>
              </a:rPr>
              <a:t>)!</a:t>
            </a:r>
          </a:p>
          <a:p>
            <a:pPr algn="ctr">
              <a:lnSpc>
                <a:spcPct val="115000"/>
              </a:lnSpc>
              <a:spcAft>
                <a:spcPts val="1000"/>
              </a:spcAft>
            </a:pPr>
            <a:endParaRPr lang="ro-RO" sz="2800" b="1" dirty="0" smtClean="0">
              <a:ea typeface="Calibri"/>
              <a:cs typeface="Times New Roman"/>
            </a:endParaRPr>
          </a:p>
          <a:p>
            <a:pPr algn="ctr">
              <a:lnSpc>
                <a:spcPct val="115000"/>
              </a:lnSpc>
              <a:spcAft>
                <a:spcPts val="1000"/>
              </a:spcAft>
            </a:pPr>
            <a:endParaRPr lang="ro-RO" sz="2800" b="1" dirty="0">
              <a:ea typeface="Calibri"/>
              <a:cs typeface="Times New Roman"/>
            </a:endParaRPr>
          </a:p>
          <a:p>
            <a:pPr algn="ctr">
              <a:lnSpc>
                <a:spcPct val="115000"/>
              </a:lnSpc>
              <a:spcAft>
                <a:spcPts val="1000"/>
              </a:spcAft>
            </a:pPr>
            <a:r>
              <a:rPr lang="ro-RO" sz="2800" b="1" dirty="0">
                <a:ea typeface="Calibri"/>
                <a:cs typeface="Times New Roman"/>
              </a:rPr>
              <a:t>La </a:t>
            </a:r>
            <a:r>
              <a:rPr lang="ro-RO" sz="2800" b="1" dirty="0">
                <a:solidFill>
                  <a:srgbClr val="FF0000"/>
                </a:solidFill>
                <a:ea typeface="Calibri"/>
                <a:cs typeface="Times New Roman"/>
              </a:rPr>
              <a:t>CHIMIA- PRIETEN SAU DUȘMAN</a:t>
            </a:r>
          </a:p>
          <a:p>
            <a:pPr algn="ctr"/>
            <a:endParaRPr lang="ro-RO" sz="2800" b="1" dirty="0" smtClean="0">
              <a:ea typeface="Calibri"/>
              <a:cs typeface="Times New Roman"/>
            </a:endParaRPr>
          </a:p>
          <a:p>
            <a:pPr algn="ctr"/>
            <a:r>
              <a:rPr lang="ro-RO" sz="2800" b="1" dirty="0" smtClean="0">
                <a:ea typeface="Calibri"/>
                <a:cs typeface="Times New Roman"/>
              </a:rPr>
              <a:t>Dar nu în ultimul rând la </a:t>
            </a:r>
          </a:p>
          <a:p>
            <a:pPr algn="ctr"/>
            <a:r>
              <a:rPr lang="ro-RO" sz="2800" b="1" dirty="0" smtClean="0">
                <a:ea typeface="Calibri"/>
                <a:cs typeface="Times New Roman"/>
              </a:rPr>
              <a:t> </a:t>
            </a:r>
            <a:r>
              <a:rPr lang="ro-RO" sz="2800" b="1" dirty="0">
                <a:solidFill>
                  <a:srgbClr val="FF0000"/>
                </a:solidFill>
                <a:ea typeface="Calibri"/>
                <a:cs typeface="Times New Roman"/>
              </a:rPr>
              <a:t>CHIMIA </a:t>
            </a:r>
            <a:r>
              <a:rPr lang="ro-RO" sz="2800" b="1" dirty="0" smtClean="0">
                <a:solidFill>
                  <a:srgbClr val="FF0000"/>
                </a:solidFill>
                <a:ea typeface="Calibri"/>
                <a:cs typeface="Times New Roman"/>
              </a:rPr>
              <a:t>BINELUI</a:t>
            </a:r>
          </a:p>
          <a:p>
            <a:endParaRPr lang="ro-RO" dirty="0">
              <a:solidFill>
                <a:srgbClr val="FF0000"/>
              </a:solidFill>
              <a:cs typeface="Times New Roman"/>
            </a:endParaRPr>
          </a:p>
          <a:p>
            <a:pPr algn="ctr"/>
            <a:r>
              <a:rPr lang="ro-RO" sz="1200" dirty="0" smtClean="0">
                <a:cs typeface="Times New Roman"/>
              </a:rPr>
              <a:t>Prof. Nicușor CĂLIN, Liceul Teoretic </a:t>
            </a:r>
            <a:r>
              <a:rPr lang="ro-RO" sz="1200" i="1" dirty="0" smtClean="0">
                <a:cs typeface="Times New Roman"/>
              </a:rPr>
              <a:t>Mihai Eminescu </a:t>
            </a:r>
            <a:r>
              <a:rPr lang="ro-RO" sz="1200" dirty="0" smtClean="0">
                <a:cs typeface="Times New Roman"/>
              </a:rPr>
              <a:t>Călărași</a:t>
            </a:r>
            <a:endParaRPr lang="ro-RO" sz="1200" dirty="0" smtClean="0">
              <a:cs typeface="Times New Roman"/>
            </a:endParaRPr>
          </a:p>
          <a:p>
            <a:endParaRPr lang="ro-RO" dirty="0"/>
          </a:p>
        </p:txBody>
      </p:sp>
    </p:spTree>
    <p:extLst>
      <p:ext uri="{BB962C8B-B14F-4D97-AF65-F5344CB8AC3E}">
        <p14:creationId xmlns:p14="http://schemas.microsoft.com/office/powerpoint/2010/main" val="11140236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o-RO"/>
          </a:p>
        </p:txBody>
      </p:sp>
      <p:sp>
        <p:nvSpPr>
          <p:cNvPr id="4" name="Content Placeholder 2"/>
          <p:cNvSpPr txBox="1">
            <a:spLocks/>
          </p:cNvSpPr>
          <p:nvPr/>
        </p:nvSpPr>
        <p:spPr>
          <a:xfrm>
            <a:off x="539552" y="1628800"/>
            <a:ext cx="8229600" cy="4525963"/>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ro-RO" dirty="0" smtClean="0"/>
              <a:t>Procese oxidative se mai întâmplă în organism, iar răspunzători de ele nu sunt doar nitriții. Așa că rolul antioxidanților este foarte important în nutriție. Un astfel de rol îl au niște superenzime numite SUPER OXID DISMUTAZĂ (SOD), însă aceast tip de enzime nu funcționează eficient dacă nu sunt ajutate de vitamine (A, C, E) și de săruri minerale ca de exemplu săruri de de Magneziu sau Zinc.</a:t>
            </a:r>
          </a:p>
          <a:p>
            <a:endParaRPr lang="ro-RO" dirty="0"/>
          </a:p>
        </p:txBody>
      </p:sp>
    </p:spTree>
    <p:extLst>
      <p:ext uri="{BB962C8B-B14F-4D97-AF65-F5344CB8AC3E}">
        <p14:creationId xmlns:p14="http://schemas.microsoft.com/office/powerpoint/2010/main" val="1020233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o-RO"/>
          </a:p>
        </p:txBody>
      </p:sp>
      <p:sp>
        <p:nvSpPr>
          <p:cNvPr id="4" name="Content Placeholder 3"/>
          <p:cNvSpPr>
            <a:spLocks noGrp="1"/>
          </p:cNvSpPr>
          <p:nvPr>
            <p:ph sz="quarter" idx="1"/>
          </p:nvPr>
        </p:nvSpPr>
        <p:spPr/>
        <p:txBody>
          <a:bodyPr/>
          <a:lstStyle/>
          <a:p>
            <a:endParaRPr lang="ro-RO" dirty="0" smtClean="0"/>
          </a:p>
          <a:p>
            <a:endParaRPr lang="ro-RO" dirty="0"/>
          </a:p>
          <a:p>
            <a:r>
              <a:rPr lang="ro-RO" sz="3200" dirty="0" smtClean="0"/>
              <a:t>Radicalii </a:t>
            </a:r>
            <a:r>
              <a:rPr lang="ro-RO" sz="3200" dirty="0"/>
              <a:t>liberi = substanțe cu deficit de electroni care </a:t>
            </a:r>
            <a:r>
              <a:rPr lang="en-US" sz="3200" dirty="0"/>
              <a:t>“</a:t>
            </a:r>
            <a:r>
              <a:rPr lang="ro-RO" sz="3200" dirty="0"/>
              <a:t>fură” electroni inclusiv din membrana celulară și transformă celulele sănătoase în celule canceroase</a:t>
            </a:r>
            <a:r>
              <a:rPr lang="ro-RO" sz="3200" dirty="0" smtClean="0"/>
              <a:t>.</a:t>
            </a:r>
          </a:p>
          <a:p>
            <a:pPr marL="0" indent="0">
              <a:buNone/>
            </a:pPr>
            <a:r>
              <a:rPr lang="ro-RO" dirty="0" smtClean="0"/>
              <a:t> </a:t>
            </a:r>
            <a:endParaRPr lang="ro-RO" dirty="0"/>
          </a:p>
        </p:txBody>
      </p:sp>
    </p:spTree>
    <p:extLst>
      <p:ext uri="{BB962C8B-B14F-4D97-AF65-F5344CB8AC3E}">
        <p14:creationId xmlns:p14="http://schemas.microsoft.com/office/powerpoint/2010/main" val="592856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o-RO"/>
          </a:p>
        </p:txBody>
      </p:sp>
      <p:sp>
        <p:nvSpPr>
          <p:cNvPr id="3" name="Content Placeholder 2"/>
          <p:cNvSpPr>
            <a:spLocks noGrp="1"/>
          </p:cNvSpPr>
          <p:nvPr>
            <p:ph sz="quarter" idx="1"/>
          </p:nvPr>
        </p:nvSpPr>
        <p:spPr/>
        <p:txBody>
          <a:bodyPr/>
          <a:lstStyle/>
          <a:p>
            <a:endParaRPr lang="ro-RO" dirty="0" smtClean="0"/>
          </a:p>
          <a:p>
            <a:r>
              <a:rPr lang="ro-RO" dirty="0" smtClean="0"/>
              <a:t>Procesul </a:t>
            </a:r>
            <a:r>
              <a:rPr lang="ro-RO" dirty="0"/>
              <a:t>de transformare în celule canceroase este favorizat de un mediu acid (zaharurile și excesul de proteină din carne, mai ales din carnea superprocesată). Multe din aceste celule canceroase sunt distruse prin mecanisme de autoapărare ale organismului.</a:t>
            </a:r>
          </a:p>
        </p:txBody>
      </p:sp>
    </p:spTree>
    <p:extLst>
      <p:ext uri="{BB962C8B-B14F-4D97-AF65-F5344CB8AC3E}">
        <p14:creationId xmlns:p14="http://schemas.microsoft.com/office/powerpoint/2010/main" val="1468372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o-RO"/>
          </a:p>
        </p:txBody>
      </p:sp>
      <p:sp>
        <p:nvSpPr>
          <p:cNvPr id="3" name="Content Placeholder 2"/>
          <p:cNvSpPr>
            <a:spLocks noGrp="1"/>
          </p:cNvSpPr>
          <p:nvPr>
            <p:ph sz="quarter" idx="1"/>
          </p:nvPr>
        </p:nvSpPr>
        <p:spPr/>
        <p:txBody>
          <a:bodyPr/>
          <a:lstStyle/>
          <a:p>
            <a:r>
              <a:rPr lang="ro-RO" dirty="0" smtClean="0"/>
              <a:t>Ce </a:t>
            </a:r>
            <a:r>
              <a:rPr lang="ro-RO" dirty="0"/>
              <a:t>se întâmplă dacă mecanismele de </a:t>
            </a:r>
            <a:r>
              <a:rPr lang="ro-RO" dirty="0" smtClean="0"/>
              <a:t>autoapărare </a:t>
            </a:r>
            <a:r>
              <a:rPr lang="ro-RO" dirty="0"/>
              <a:t>nu funcționează eficient? </a:t>
            </a:r>
            <a:endParaRPr lang="ro-RO" dirty="0" smtClean="0"/>
          </a:p>
          <a:p>
            <a:pPr marL="0" indent="0">
              <a:buNone/>
            </a:pPr>
            <a:endParaRPr lang="ro-RO" dirty="0" smtClean="0"/>
          </a:p>
          <a:p>
            <a:pPr marL="0" indent="0">
              <a:buNone/>
            </a:pPr>
            <a:r>
              <a:rPr lang="ro-RO" dirty="0" smtClean="0"/>
              <a:t>Celulele </a:t>
            </a:r>
            <a:r>
              <a:rPr lang="ro-RO" dirty="0"/>
              <a:t>se dezvoltă, cresc, înconjurate fiind de celule sănătoase, care devin o barieră în procesul de identificare a celulelor canceroase și de distrugere a </a:t>
            </a:r>
            <a:r>
              <a:rPr lang="ro-RO" dirty="0" smtClean="0"/>
              <a:t>lor prin mecanisme de autoapărare ale organismului.</a:t>
            </a:r>
            <a:endParaRPr lang="ro-RO" dirty="0"/>
          </a:p>
          <a:p>
            <a:pPr marL="0" indent="0">
              <a:buNone/>
            </a:pPr>
            <a:endParaRPr lang="ro-RO" dirty="0"/>
          </a:p>
        </p:txBody>
      </p:sp>
    </p:spTree>
    <p:extLst>
      <p:ext uri="{BB962C8B-B14F-4D97-AF65-F5344CB8AC3E}">
        <p14:creationId xmlns:p14="http://schemas.microsoft.com/office/powerpoint/2010/main" val="26762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o-RO"/>
          </a:p>
        </p:txBody>
      </p:sp>
      <p:sp>
        <p:nvSpPr>
          <p:cNvPr id="3" name="Content Placeholder 2"/>
          <p:cNvSpPr>
            <a:spLocks noGrp="1"/>
          </p:cNvSpPr>
          <p:nvPr>
            <p:ph sz="quarter" idx="1"/>
          </p:nvPr>
        </p:nvSpPr>
        <p:spPr/>
        <p:txBody>
          <a:bodyPr/>
          <a:lstStyle/>
          <a:p>
            <a:pPr marL="0" indent="0">
              <a:buNone/>
            </a:pPr>
            <a:endParaRPr lang="ro-RO" dirty="0"/>
          </a:p>
          <a:p>
            <a:endParaRPr lang="ro-RO"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1900" y="2627313"/>
            <a:ext cx="1600200" cy="160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Oval 5"/>
          <p:cNvSpPr/>
          <p:nvPr/>
        </p:nvSpPr>
        <p:spPr>
          <a:xfrm>
            <a:off x="3738871" y="2491892"/>
            <a:ext cx="381000" cy="361950"/>
          </a:xfrm>
          <a:prstGeom prst="ellipse">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o-RO" sz="1800" b="0" i="0" u="none" strike="noStrike" kern="0" cap="none" spc="0" normalizeH="0" baseline="0" noProof="0">
              <a:ln>
                <a:noFill/>
              </a:ln>
              <a:solidFill>
                <a:sysClr val="windowText" lastClr="000000"/>
              </a:solidFill>
              <a:effectLst/>
              <a:uLnTx/>
              <a:uFillTx/>
            </a:endParaRPr>
          </a:p>
        </p:txBody>
      </p:sp>
      <p:sp>
        <p:nvSpPr>
          <p:cNvPr id="7" name="Oval 6"/>
          <p:cNvSpPr/>
          <p:nvPr/>
        </p:nvSpPr>
        <p:spPr>
          <a:xfrm>
            <a:off x="4119871" y="2285310"/>
            <a:ext cx="381000" cy="361950"/>
          </a:xfrm>
          <a:prstGeom prst="ellipse">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o-RO" sz="1800" b="0" i="0" u="none" strike="noStrike" kern="0" cap="none" spc="0" normalizeH="0" baseline="0" noProof="0">
              <a:ln>
                <a:noFill/>
              </a:ln>
              <a:solidFill>
                <a:sysClr val="windowText" lastClr="000000"/>
              </a:solidFill>
              <a:effectLst/>
              <a:uLnTx/>
              <a:uFillTx/>
            </a:endParaRPr>
          </a:p>
        </p:txBody>
      </p:sp>
      <p:sp>
        <p:nvSpPr>
          <p:cNvPr id="8" name="Oval 7"/>
          <p:cNvSpPr/>
          <p:nvPr/>
        </p:nvSpPr>
        <p:spPr>
          <a:xfrm>
            <a:off x="3478018" y="2808288"/>
            <a:ext cx="381000" cy="361950"/>
          </a:xfrm>
          <a:prstGeom prst="ellipse">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o-RO" sz="1800" b="0" i="0" u="none" strike="noStrike" kern="0" cap="none" spc="0" normalizeH="0" baseline="0" noProof="0">
              <a:ln>
                <a:noFill/>
              </a:ln>
              <a:solidFill>
                <a:sysClr val="windowText" lastClr="000000"/>
              </a:solidFill>
              <a:effectLst/>
              <a:uLnTx/>
              <a:uFillTx/>
            </a:endParaRPr>
          </a:p>
        </p:txBody>
      </p:sp>
      <p:sp>
        <p:nvSpPr>
          <p:cNvPr id="9" name="Oval 8"/>
          <p:cNvSpPr/>
          <p:nvPr/>
        </p:nvSpPr>
        <p:spPr>
          <a:xfrm>
            <a:off x="3390900" y="3170238"/>
            <a:ext cx="381000" cy="361950"/>
          </a:xfrm>
          <a:prstGeom prst="ellipse">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o-RO" sz="1800" b="0" i="0" u="none" strike="noStrike" kern="0" cap="none" spc="0" normalizeH="0" baseline="0" noProof="0">
              <a:ln>
                <a:noFill/>
              </a:ln>
              <a:solidFill>
                <a:sysClr val="windowText" lastClr="000000"/>
              </a:solidFill>
              <a:effectLst/>
              <a:uLnTx/>
              <a:uFillTx/>
            </a:endParaRPr>
          </a:p>
        </p:txBody>
      </p:sp>
      <p:sp>
        <p:nvSpPr>
          <p:cNvPr id="10" name="Oval 9"/>
          <p:cNvSpPr/>
          <p:nvPr/>
        </p:nvSpPr>
        <p:spPr>
          <a:xfrm>
            <a:off x="3459018" y="3591477"/>
            <a:ext cx="381000" cy="361950"/>
          </a:xfrm>
          <a:prstGeom prst="ellipse">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o-RO" sz="1800" b="0" i="0" u="none" strike="noStrike" kern="0" cap="none" spc="0" normalizeH="0" baseline="0" noProof="0">
              <a:ln>
                <a:noFill/>
              </a:ln>
              <a:solidFill>
                <a:sysClr val="windowText" lastClr="000000"/>
              </a:solidFill>
              <a:effectLst/>
              <a:uLnTx/>
              <a:uFillTx/>
            </a:endParaRPr>
          </a:p>
        </p:txBody>
      </p:sp>
      <p:sp>
        <p:nvSpPr>
          <p:cNvPr id="11" name="Oval 10"/>
          <p:cNvSpPr/>
          <p:nvPr/>
        </p:nvSpPr>
        <p:spPr>
          <a:xfrm>
            <a:off x="4537416" y="2285310"/>
            <a:ext cx="381000" cy="361950"/>
          </a:xfrm>
          <a:prstGeom prst="ellipse">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o-RO" sz="1800" b="0" i="0" u="none" strike="noStrike" kern="0" cap="none" spc="0" normalizeH="0" baseline="0" noProof="0">
              <a:ln>
                <a:noFill/>
              </a:ln>
              <a:solidFill>
                <a:sysClr val="windowText" lastClr="000000"/>
              </a:solidFill>
              <a:effectLst/>
              <a:uLnTx/>
              <a:uFillTx/>
            </a:endParaRPr>
          </a:p>
        </p:txBody>
      </p:sp>
      <p:sp>
        <p:nvSpPr>
          <p:cNvPr id="12" name="Oval 11"/>
          <p:cNvSpPr/>
          <p:nvPr/>
        </p:nvSpPr>
        <p:spPr>
          <a:xfrm>
            <a:off x="5343262" y="3435005"/>
            <a:ext cx="381000" cy="361950"/>
          </a:xfrm>
          <a:prstGeom prst="ellipse">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o-RO" sz="1800" b="0" i="0" u="none" strike="noStrike" kern="0" cap="none" spc="0" normalizeH="0" baseline="0" noProof="0">
              <a:ln>
                <a:noFill/>
              </a:ln>
              <a:solidFill>
                <a:sysClr val="windowText" lastClr="000000"/>
              </a:solidFill>
              <a:effectLst/>
              <a:uLnTx/>
              <a:uFillTx/>
            </a:endParaRPr>
          </a:p>
        </p:txBody>
      </p:sp>
      <p:sp>
        <p:nvSpPr>
          <p:cNvPr id="13" name="Oval 12"/>
          <p:cNvSpPr/>
          <p:nvPr/>
        </p:nvSpPr>
        <p:spPr>
          <a:xfrm>
            <a:off x="5240457" y="3796817"/>
            <a:ext cx="381000" cy="361950"/>
          </a:xfrm>
          <a:prstGeom prst="ellipse">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o-RO" sz="1800" b="0" i="0" u="none" strike="noStrike" kern="0" cap="none" spc="0" normalizeH="0" baseline="0" noProof="0">
              <a:ln>
                <a:noFill/>
              </a:ln>
              <a:solidFill>
                <a:sysClr val="windowText" lastClr="000000"/>
              </a:solidFill>
              <a:effectLst/>
              <a:uLnTx/>
              <a:uFillTx/>
            </a:endParaRPr>
          </a:p>
        </p:txBody>
      </p:sp>
      <p:sp>
        <p:nvSpPr>
          <p:cNvPr id="14" name="Oval 13"/>
          <p:cNvSpPr/>
          <p:nvPr/>
        </p:nvSpPr>
        <p:spPr>
          <a:xfrm>
            <a:off x="5011857" y="4024244"/>
            <a:ext cx="381000" cy="361950"/>
          </a:xfrm>
          <a:prstGeom prst="ellipse">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o-RO" sz="1800" b="0" i="0" u="none" strike="noStrike" kern="0" cap="none" spc="0" normalizeH="0" baseline="0" noProof="0">
              <a:ln>
                <a:noFill/>
              </a:ln>
              <a:solidFill>
                <a:sysClr val="windowText" lastClr="000000"/>
              </a:solidFill>
              <a:effectLst/>
              <a:uLnTx/>
              <a:uFillTx/>
            </a:endParaRPr>
          </a:p>
        </p:txBody>
      </p:sp>
      <p:sp>
        <p:nvSpPr>
          <p:cNvPr id="15" name="Oval 14"/>
          <p:cNvSpPr/>
          <p:nvPr/>
        </p:nvSpPr>
        <p:spPr>
          <a:xfrm>
            <a:off x="4683088" y="4198662"/>
            <a:ext cx="381000" cy="361950"/>
          </a:xfrm>
          <a:prstGeom prst="ellipse">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o-RO" sz="1800" b="0" i="0" u="none" strike="noStrike" kern="0" cap="none" spc="0" normalizeH="0" baseline="0" noProof="0">
              <a:ln>
                <a:noFill/>
              </a:ln>
              <a:solidFill>
                <a:sysClr val="windowText" lastClr="000000"/>
              </a:solidFill>
              <a:effectLst/>
              <a:uLnTx/>
              <a:uFillTx/>
            </a:endParaRPr>
          </a:p>
        </p:txBody>
      </p:sp>
      <p:sp>
        <p:nvSpPr>
          <p:cNvPr id="16" name="Oval 15"/>
          <p:cNvSpPr/>
          <p:nvPr/>
        </p:nvSpPr>
        <p:spPr>
          <a:xfrm>
            <a:off x="4310371" y="4237038"/>
            <a:ext cx="381000" cy="361950"/>
          </a:xfrm>
          <a:prstGeom prst="ellipse">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o-RO" sz="1800" b="0" i="0" u="none" strike="noStrike" kern="0" cap="none" spc="0" normalizeH="0" baseline="0" noProof="0">
              <a:ln>
                <a:noFill/>
              </a:ln>
              <a:solidFill>
                <a:sysClr val="windowText" lastClr="000000"/>
              </a:solidFill>
              <a:effectLst/>
              <a:uLnTx/>
              <a:uFillTx/>
            </a:endParaRPr>
          </a:p>
        </p:txBody>
      </p:sp>
      <p:sp>
        <p:nvSpPr>
          <p:cNvPr id="17" name="Oval 16"/>
          <p:cNvSpPr/>
          <p:nvPr/>
        </p:nvSpPr>
        <p:spPr>
          <a:xfrm>
            <a:off x="3668518" y="3899177"/>
            <a:ext cx="381000" cy="361950"/>
          </a:xfrm>
          <a:prstGeom prst="ellipse">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o-RO" sz="1800" b="0" i="0" u="none" strike="noStrike" kern="0" cap="none" spc="0" normalizeH="0" baseline="0" noProof="0">
              <a:ln>
                <a:noFill/>
              </a:ln>
              <a:solidFill>
                <a:sysClr val="windowText" lastClr="000000"/>
              </a:solidFill>
              <a:effectLst/>
              <a:uLnTx/>
              <a:uFillTx/>
            </a:endParaRPr>
          </a:p>
        </p:txBody>
      </p:sp>
      <p:sp>
        <p:nvSpPr>
          <p:cNvPr id="18" name="Oval 17"/>
          <p:cNvSpPr/>
          <p:nvPr/>
        </p:nvSpPr>
        <p:spPr>
          <a:xfrm>
            <a:off x="4897557" y="2446338"/>
            <a:ext cx="381000" cy="361950"/>
          </a:xfrm>
          <a:prstGeom prst="ellipse">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o-RO" sz="1800" b="0" i="0" u="none" strike="noStrike" kern="0" cap="none" spc="0" normalizeH="0" baseline="0" noProof="0">
              <a:ln>
                <a:noFill/>
              </a:ln>
              <a:solidFill>
                <a:sysClr val="windowText" lastClr="000000"/>
              </a:solidFill>
              <a:effectLst/>
              <a:uLnTx/>
              <a:uFillTx/>
            </a:endParaRPr>
          </a:p>
        </p:txBody>
      </p:sp>
      <p:sp>
        <p:nvSpPr>
          <p:cNvPr id="19" name="Oval 18"/>
          <p:cNvSpPr/>
          <p:nvPr/>
        </p:nvSpPr>
        <p:spPr>
          <a:xfrm>
            <a:off x="5176731" y="2739197"/>
            <a:ext cx="381000" cy="361950"/>
          </a:xfrm>
          <a:prstGeom prst="ellipse">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o-RO" sz="1800" b="0" i="0" u="none" strike="noStrike" kern="0" cap="none" spc="0" normalizeH="0" baseline="0" noProof="0">
              <a:ln>
                <a:noFill/>
              </a:ln>
              <a:solidFill>
                <a:sysClr val="windowText" lastClr="000000"/>
              </a:solidFill>
              <a:effectLst/>
              <a:uLnTx/>
              <a:uFillTx/>
            </a:endParaRPr>
          </a:p>
        </p:txBody>
      </p:sp>
      <p:sp>
        <p:nvSpPr>
          <p:cNvPr id="20" name="Oval 19"/>
          <p:cNvSpPr/>
          <p:nvPr/>
        </p:nvSpPr>
        <p:spPr>
          <a:xfrm>
            <a:off x="5316657" y="3070294"/>
            <a:ext cx="381000" cy="361950"/>
          </a:xfrm>
          <a:prstGeom prst="ellipse">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o-RO" sz="1800" b="0" i="0" u="none" strike="noStrike" kern="0" cap="none" spc="0" normalizeH="0" baseline="0" noProof="0">
              <a:ln>
                <a:noFill/>
              </a:ln>
              <a:solidFill>
                <a:sysClr val="windowText" lastClr="000000"/>
              </a:solidFill>
              <a:effectLst/>
              <a:uLnTx/>
              <a:uFillTx/>
            </a:endParaRPr>
          </a:p>
        </p:txBody>
      </p:sp>
      <p:sp>
        <p:nvSpPr>
          <p:cNvPr id="21" name="Oval 20"/>
          <p:cNvSpPr/>
          <p:nvPr/>
        </p:nvSpPr>
        <p:spPr>
          <a:xfrm>
            <a:off x="3983157" y="4156421"/>
            <a:ext cx="381000" cy="361950"/>
          </a:xfrm>
          <a:prstGeom prst="ellipse">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o-RO" sz="1800" b="0" i="0" u="none" strike="noStrike" kern="0" cap="none" spc="0" normalizeH="0" baseline="0" noProof="0">
              <a:ln>
                <a:noFill/>
              </a:ln>
              <a:solidFill>
                <a:sysClr val="windowText" lastClr="000000"/>
              </a:solidFill>
              <a:effectLst/>
              <a:uLnTx/>
              <a:uFillTx/>
            </a:endParaRPr>
          </a:p>
        </p:txBody>
      </p:sp>
      <p:sp>
        <p:nvSpPr>
          <p:cNvPr id="22" name="Right Arrow 21"/>
          <p:cNvSpPr/>
          <p:nvPr/>
        </p:nvSpPr>
        <p:spPr>
          <a:xfrm rot="10800000">
            <a:off x="6041967" y="3260725"/>
            <a:ext cx="1584176" cy="342900"/>
          </a:xfrm>
          <a:prstGeom prst="rightArrow">
            <a:avLst/>
          </a:prstGeom>
          <a:solidFill>
            <a:srgbClr val="9BBB59"/>
          </a:solidFill>
          <a:ln w="25400" cap="flat" cmpd="sng" algn="ctr">
            <a:solidFill>
              <a:srgbClr val="9BBB59">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o-RO"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4" name="Rectangle 3"/>
          <p:cNvSpPr/>
          <p:nvPr/>
        </p:nvSpPr>
        <p:spPr>
          <a:xfrm>
            <a:off x="6228184" y="2965727"/>
            <a:ext cx="1211742" cy="369332"/>
          </a:xfrm>
          <a:prstGeom prst="rect">
            <a:avLst/>
          </a:prstGeom>
        </p:spPr>
        <p:txBody>
          <a:bodyPr wrap="none">
            <a:spAutoFit/>
          </a:bodyPr>
          <a:lstStyle/>
          <a:p>
            <a:r>
              <a:rPr lang="en-US" dirty="0"/>
              <a:t>ANTICORPI</a:t>
            </a:r>
            <a:endParaRPr lang="ro-RO" dirty="0"/>
          </a:p>
        </p:txBody>
      </p:sp>
    </p:spTree>
    <p:extLst>
      <p:ext uri="{BB962C8B-B14F-4D97-AF65-F5344CB8AC3E}">
        <p14:creationId xmlns:p14="http://schemas.microsoft.com/office/powerpoint/2010/main" val="566739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o-RO"/>
          </a:p>
        </p:txBody>
      </p:sp>
      <p:sp>
        <p:nvSpPr>
          <p:cNvPr id="3" name="Content Placeholder 2"/>
          <p:cNvSpPr>
            <a:spLocks noGrp="1"/>
          </p:cNvSpPr>
          <p:nvPr>
            <p:ph sz="quarter" idx="1"/>
          </p:nvPr>
        </p:nvSpPr>
        <p:spPr/>
        <p:txBody>
          <a:bodyPr/>
          <a:lstStyle/>
          <a:p>
            <a:pPr marL="0" indent="0">
              <a:buNone/>
            </a:pPr>
            <a:r>
              <a:rPr lang="ro-RO" dirty="0" smtClean="0"/>
              <a:t>	</a:t>
            </a:r>
            <a:r>
              <a:rPr lang="ro-RO" b="1" dirty="0" smtClean="0">
                <a:solidFill>
                  <a:srgbClr val="FF0000"/>
                </a:solidFill>
              </a:rPr>
              <a:t>Atenție la:</a:t>
            </a:r>
          </a:p>
          <a:p>
            <a:r>
              <a:rPr lang="ro-RO" dirty="0"/>
              <a:t>C</a:t>
            </a:r>
            <a:r>
              <a:rPr lang="ro-RO" dirty="0" smtClean="0"/>
              <a:t>onsumul excesiv de cofeină (în special din energizante)</a:t>
            </a:r>
          </a:p>
          <a:p>
            <a:r>
              <a:rPr lang="ro-RO" dirty="0" smtClean="0"/>
              <a:t>Fumul de țigară (este demonstrat științific că benzenul rezultat în urma arderii tutunului este cancerigen)</a:t>
            </a:r>
          </a:p>
          <a:p>
            <a:r>
              <a:rPr lang="ro-RO" dirty="0" smtClean="0"/>
              <a:t>Excesul de alcool</a:t>
            </a:r>
          </a:p>
          <a:p>
            <a:r>
              <a:rPr lang="ro-RO" dirty="0" smtClean="0"/>
              <a:t>Droguri</a:t>
            </a:r>
          </a:p>
          <a:p>
            <a:endParaRPr lang="ro-RO" dirty="0"/>
          </a:p>
        </p:txBody>
      </p:sp>
    </p:spTree>
    <p:extLst>
      <p:ext uri="{BB962C8B-B14F-4D97-AF65-F5344CB8AC3E}">
        <p14:creationId xmlns:p14="http://schemas.microsoft.com/office/powerpoint/2010/main" val="1112197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o-RO"/>
          </a:p>
        </p:txBody>
      </p:sp>
      <p:sp>
        <p:nvSpPr>
          <p:cNvPr id="3" name="Content Placeholder 2"/>
          <p:cNvSpPr>
            <a:spLocks noGrp="1"/>
          </p:cNvSpPr>
          <p:nvPr>
            <p:ph sz="quarter" idx="1"/>
          </p:nvPr>
        </p:nvSpPr>
        <p:spPr/>
        <p:txBody>
          <a:bodyPr/>
          <a:lstStyle/>
          <a:p>
            <a:pPr lvl="0">
              <a:buClr>
                <a:srgbClr val="D16349"/>
              </a:buClr>
            </a:pPr>
            <a:r>
              <a:rPr lang="vi-VN" dirty="0">
                <a:solidFill>
                  <a:srgbClr val="1D2228"/>
                </a:solidFill>
                <a:latin typeface="Helvetica Neue"/>
              </a:rPr>
              <a:t>Învățați, înainte de toate, să aveți spirit de discern</a:t>
            </a:r>
            <a:r>
              <a:rPr lang="ro-RO" dirty="0">
                <a:solidFill>
                  <a:srgbClr val="1D2228"/>
                </a:solidFill>
                <a:latin typeface="Helvetica Neue"/>
              </a:rPr>
              <a:t>ă</a:t>
            </a:r>
            <a:r>
              <a:rPr lang="vi-VN" dirty="0">
                <a:solidFill>
                  <a:srgbClr val="1D2228"/>
                </a:solidFill>
                <a:latin typeface="Helvetica Neue"/>
              </a:rPr>
              <a:t>m</a:t>
            </a:r>
            <a:r>
              <a:rPr lang="ro-RO" dirty="0">
                <a:solidFill>
                  <a:srgbClr val="1D2228"/>
                </a:solidFill>
                <a:latin typeface="Helvetica Neue"/>
              </a:rPr>
              <a:t>â</a:t>
            </a:r>
            <a:r>
              <a:rPr lang="vi-VN" dirty="0">
                <a:solidFill>
                  <a:srgbClr val="1D2228"/>
                </a:solidFill>
                <a:latin typeface="Helvetica Neue"/>
              </a:rPr>
              <a:t>nt, să deosebiți între sănătos și nesănătos, între folositor și nefolositor!</a:t>
            </a:r>
            <a:br>
              <a:rPr lang="vi-VN" dirty="0">
                <a:solidFill>
                  <a:srgbClr val="1D2228"/>
                </a:solidFill>
                <a:latin typeface="Helvetica Neue"/>
              </a:rPr>
            </a:br>
            <a:endParaRPr lang="vi-VN" dirty="0">
              <a:solidFill>
                <a:srgbClr val="1D2228"/>
              </a:solidFill>
              <a:latin typeface="Helvetica Neue"/>
            </a:endParaRPr>
          </a:p>
          <a:p>
            <a:pPr lvl="0">
              <a:buClr>
                <a:srgbClr val="D16349"/>
              </a:buClr>
            </a:pPr>
            <a:r>
              <a:rPr lang="vi-VN" dirty="0">
                <a:solidFill>
                  <a:srgbClr val="1D2228"/>
                </a:solidFill>
                <a:latin typeface="Helvetica Neue"/>
              </a:rPr>
              <a:t>Este în firea omului să fie curios, de aceea vă îndemn să nu lăsați curiozitatea să vă îndrepte acolo unde este pericol. </a:t>
            </a:r>
            <a:endParaRPr lang="ro-RO" dirty="0">
              <a:solidFill>
                <a:srgbClr val="1D2228"/>
              </a:solidFill>
              <a:latin typeface="Helvetica Neue"/>
            </a:endParaRPr>
          </a:p>
          <a:p>
            <a:pPr lvl="0">
              <a:buClr>
                <a:srgbClr val="D16349"/>
              </a:buClr>
            </a:pPr>
            <a:endParaRPr lang="ro-RO" dirty="0">
              <a:solidFill>
                <a:srgbClr val="1D2228"/>
              </a:solidFill>
              <a:latin typeface="Helvetica Neue"/>
            </a:endParaRPr>
          </a:p>
          <a:p>
            <a:pPr lvl="0">
              <a:buClr>
                <a:srgbClr val="D16349"/>
              </a:buClr>
            </a:pPr>
            <a:r>
              <a:rPr lang="vi-VN" dirty="0">
                <a:solidFill>
                  <a:srgbClr val="1D2228"/>
                </a:solidFill>
                <a:latin typeface="Helvetica Neue"/>
              </a:rPr>
              <a:t>Nu cedați ispitelor care vă pot transforma viața în calvar!</a:t>
            </a:r>
          </a:p>
          <a:p>
            <a:endParaRPr lang="ro-RO" dirty="0"/>
          </a:p>
        </p:txBody>
      </p:sp>
    </p:spTree>
    <p:extLst>
      <p:ext uri="{BB962C8B-B14F-4D97-AF65-F5344CB8AC3E}">
        <p14:creationId xmlns:p14="http://schemas.microsoft.com/office/powerpoint/2010/main" val="124510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1640" y="2060848"/>
            <a:ext cx="6624736" cy="1754326"/>
          </a:xfrm>
          <a:prstGeom prst="rect">
            <a:avLst/>
          </a:prstGeom>
        </p:spPr>
        <p:txBody>
          <a:bodyPr wrap="square">
            <a:spAutoFit/>
          </a:bodyPr>
          <a:lstStyle/>
          <a:p>
            <a:pPr algn="ctr"/>
            <a:endParaRPr lang="ro-RO" dirty="0"/>
          </a:p>
          <a:p>
            <a:pPr algn="ctr"/>
            <a:endParaRPr lang="ro-RO" dirty="0" smtClean="0"/>
          </a:p>
          <a:p>
            <a:pPr algn="ctr"/>
            <a:endParaRPr lang="ro-RO" dirty="0"/>
          </a:p>
          <a:p>
            <a:pPr algn="ctr"/>
            <a:endParaRPr lang="ro-RO" dirty="0" smtClean="0"/>
          </a:p>
          <a:p>
            <a:pPr algn="ctr"/>
            <a:endParaRPr lang="ro-RO" dirty="0"/>
          </a:p>
          <a:p>
            <a:pPr algn="ctr"/>
            <a:endParaRPr lang="ro-RO" dirty="0"/>
          </a:p>
        </p:txBody>
      </p:sp>
      <p:sp>
        <p:nvSpPr>
          <p:cNvPr id="3" name="Rectangle 2"/>
          <p:cNvSpPr/>
          <p:nvPr/>
        </p:nvSpPr>
        <p:spPr>
          <a:xfrm>
            <a:off x="1043608" y="1012954"/>
            <a:ext cx="7056784" cy="3477875"/>
          </a:xfrm>
          <a:prstGeom prst="rect">
            <a:avLst/>
          </a:prstGeom>
        </p:spPr>
        <p:txBody>
          <a:bodyPr wrap="square">
            <a:spAutoFit/>
          </a:bodyPr>
          <a:lstStyle/>
          <a:p>
            <a:pPr algn="ctr"/>
            <a:r>
              <a:rPr lang="ro-RO" sz="4400" dirty="0">
                <a:solidFill>
                  <a:prstClr val="black"/>
                </a:solidFill>
                <a:ea typeface="+mj-ea"/>
                <a:cs typeface="+mj-cs"/>
              </a:rPr>
              <a:t>CHIMIA= un bebeluș </a:t>
            </a:r>
            <a:r>
              <a:rPr lang="ro-RO" sz="4400" dirty="0" smtClean="0">
                <a:solidFill>
                  <a:prstClr val="black"/>
                </a:solidFill>
                <a:ea typeface="+mj-ea"/>
                <a:cs typeface="+mj-cs"/>
              </a:rPr>
              <a:t>foarte </a:t>
            </a:r>
            <a:r>
              <a:rPr lang="ro-RO" sz="4400" dirty="0">
                <a:solidFill>
                  <a:prstClr val="black"/>
                </a:solidFill>
                <a:ea typeface="+mj-ea"/>
                <a:cs typeface="+mj-cs"/>
              </a:rPr>
              <a:t>urât, pe care mama lui </a:t>
            </a:r>
            <a:r>
              <a:rPr lang="ro-RO" sz="4400" dirty="0" smtClean="0">
                <a:solidFill>
                  <a:prstClr val="black"/>
                </a:solidFill>
                <a:ea typeface="+mj-ea"/>
                <a:cs typeface="+mj-cs"/>
              </a:rPr>
              <a:t>îl vede foarte frumos și încearcă </a:t>
            </a:r>
            <a:r>
              <a:rPr lang="ro-RO" sz="4400" dirty="0">
                <a:solidFill>
                  <a:prstClr val="black"/>
                </a:solidFill>
                <a:ea typeface="+mj-ea"/>
                <a:cs typeface="+mj-cs"/>
              </a:rPr>
              <a:t>să îl prezinte </a:t>
            </a:r>
            <a:r>
              <a:rPr lang="ro-RO" sz="4400" dirty="0" smtClean="0">
                <a:solidFill>
                  <a:prstClr val="black"/>
                </a:solidFill>
                <a:ea typeface="+mj-ea"/>
                <a:cs typeface="+mj-cs"/>
              </a:rPr>
              <a:t>celorlalți așa cum îl vede ea</a:t>
            </a:r>
            <a:endParaRPr lang="ro-RO" dirty="0"/>
          </a:p>
        </p:txBody>
      </p:sp>
    </p:spTree>
    <p:extLst>
      <p:ext uri="{BB962C8B-B14F-4D97-AF65-F5344CB8AC3E}">
        <p14:creationId xmlns:p14="http://schemas.microsoft.com/office/powerpoint/2010/main" val="1772185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4"/>
            <a:ext cx="7772400" cy="4608511"/>
          </a:xfrm>
        </p:spPr>
        <p:txBody>
          <a:bodyPr>
            <a:normAutofit fontScale="90000"/>
          </a:bodyPr>
          <a:lstStyle/>
          <a:p>
            <a:pPr lvl="0" algn="ctr">
              <a:spcBef>
                <a:spcPts val="0"/>
              </a:spcBef>
            </a:pPr>
            <a:r>
              <a:rPr lang="ro-RO" sz="3600" dirty="0" smtClean="0">
                <a:solidFill>
                  <a:prstClr val="black"/>
                </a:solidFill>
                <a:ea typeface="+mn-ea"/>
                <a:cs typeface="+mn-cs"/>
              </a:rPr>
              <a:t/>
            </a:r>
            <a:br>
              <a:rPr lang="ro-RO" sz="3600" dirty="0" smtClean="0">
                <a:solidFill>
                  <a:prstClr val="black"/>
                </a:solidFill>
                <a:ea typeface="+mn-ea"/>
                <a:cs typeface="+mn-cs"/>
              </a:rPr>
            </a:br>
            <a:r>
              <a:rPr lang="ro-RO" sz="3600" dirty="0">
                <a:solidFill>
                  <a:prstClr val="black"/>
                </a:solidFill>
                <a:ea typeface="+mn-ea"/>
                <a:cs typeface="+mn-cs"/>
              </a:rPr>
              <a:t/>
            </a:r>
            <a:br>
              <a:rPr lang="ro-RO" sz="3600" dirty="0">
                <a:solidFill>
                  <a:prstClr val="black"/>
                </a:solidFill>
                <a:ea typeface="+mn-ea"/>
                <a:cs typeface="+mn-cs"/>
              </a:rPr>
            </a:br>
            <a:r>
              <a:rPr lang="ro-RO" sz="3600" dirty="0" smtClean="0">
                <a:solidFill>
                  <a:prstClr val="black"/>
                </a:solidFill>
                <a:ea typeface="+mn-ea"/>
                <a:cs typeface="+mn-cs"/>
              </a:rPr>
              <a:t/>
            </a:r>
            <a:br>
              <a:rPr lang="ro-RO" sz="3600" dirty="0" smtClean="0">
                <a:solidFill>
                  <a:prstClr val="black"/>
                </a:solidFill>
                <a:ea typeface="+mn-ea"/>
                <a:cs typeface="+mn-cs"/>
              </a:rPr>
            </a:br>
            <a:r>
              <a:rPr lang="ro-RO" sz="3600" dirty="0">
                <a:solidFill>
                  <a:prstClr val="black"/>
                </a:solidFill>
                <a:ea typeface="+mn-ea"/>
                <a:cs typeface="+mn-cs"/>
              </a:rPr>
              <a:t/>
            </a:r>
            <a:br>
              <a:rPr lang="ro-RO" sz="3600" dirty="0">
                <a:solidFill>
                  <a:prstClr val="black"/>
                </a:solidFill>
                <a:ea typeface="+mn-ea"/>
                <a:cs typeface="+mn-cs"/>
              </a:rPr>
            </a:br>
            <a:r>
              <a:rPr lang="ro-RO" sz="3600" dirty="0" smtClean="0">
                <a:solidFill>
                  <a:prstClr val="black"/>
                </a:solidFill>
                <a:ea typeface="+mn-ea"/>
                <a:cs typeface="+mn-cs"/>
              </a:rPr>
              <a:t/>
            </a:r>
            <a:br>
              <a:rPr lang="ro-RO" sz="3600" dirty="0" smtClean="0">
                <a:solidFill>
                  <a:prstClr val="black"/>
                </a:solidFill>
                <a:ea typeface="+mn-ea"/>
                <a:cs typeface="+mn-cs"/>
              </a:rPr>
            </a:br>
            <a:r>
              <a:rPr lang="ro-RO" sz="3600" dirty="0" smtClean="0">
                <a:solidFill>
                  <a:prstClr val="black"/>
                </a:solidFill>
                <a:ea typeface="+mn-ea"/>
                <a:cs typeface="+mn-cs"/>
              </a:rPr>
              <a:t>Misiunea </a:t>
            </a:r>
            <a:r>
              <a:rPr lang="ro-RO" sz="3600" dirty="0">
                <a:solidFill>
                  <a:prstClr val="black"/>
                </a:solidFill>
                <a:ea typeface="+mn-ea"/>
                <a:cs typeface="+mn-cs"/>
              </a:rPr>
              <a:t>mamei este cu atât mai grea conștientă </a:t>
            </a:r>
            <a:r>
              <a:rPr lang="ro-RO" sz="3600" dirty="0" smtClean="0">
                <a:solidFill>
                  <a:prstClr val="black"/>
                </a:solidFill>
                <a:ea typeface="+mn-ea"/>
                <a:cs typeface="+mn-cs"/>
              </a:rPr>
              <a:t>fiind că </a:t>
            </a:r>
            <a:r>
              <a:rPr lang="ro-RO" sz="3600" dirty="0">
                <a:solidFill>
                  <a:prstClr val="black"/>
                </a:solidFill>
                <a:ea typeface="+mn-ea"/>
                <a:cs typeface="+mn-cs"/>
              </a:rPr>
              <a:t>mulți din cei cărora se adresează nu sunt interesați de acest </a:t>
            </a:r>
            <a:r>
              <a:rPr lang="ro-RO" sz="3600" dirty="0" smtClean="0">
                <a:solidFill>
                  <a:prstClr val="black"/>
                </a:solidFill>
                <a:ea typeface="+mn-ea"/>
                <a:cs typeface="+mn-cs"/>
              </a:rPr>
              <a:t>subiect.</a:t>
            </a:r>
            <a:br>
              <a:rPr lang="ro-RO" sz="3600" dirty="0" smtClean="0">
                <a:solidFill>
                  <a:prstClr val="black"/>
                </a:solidFill>
                <a:ea typeface="+mn-ea"/>
                <a:cs typeface="+mn-cs"/>
              </a:rPr>
            </a:br>
            <a:r>
              <a:rPr lang="ro-RO" sz="3600" dirty="0" smtClean="0">
                <a:solidFill>
                  <a:prstClr val="black"/>
                </a:solidFill>
                <a:ea typeface="+mn-ea"/>
                <a:cs typeface="+mn-cs"/>
              </a:rPr>
              <a:t/>
            </a:r>
            <a:br>
              <a:rPr lang="ro-RO" sz="3600" dirty="0" smtClean="0">
                <a:solidFill>
                  <a:prstClr val="black"/>
                </a:solidFill>
                <a:ea typeface="+mn-ea"/>
                <a:cs typeface="+mn-cs"/>
              </a:rPr>
            </a:br>
            <a:r>
              <a:rPr lang="ro-RO" sz="3600" dirty="0" smtClean="0">
                <a:solidFill>
                  <a:prstClr val="black"/>
                </a:solidFill>
                <a:ea typeface="+mn-ea"/>
                <a:cs typeface="+mn-cs"/>
              </a:rPr>
              <a:t>Altfel spus</a:t>
            </a:r>
            <a:br>
              <a:rPr lang="ro-RO" sz="3600" dirty="0" smtClean="0">
                <a:solidFill>
                  <a:prstClr val="black"/>
                </a:solidFill>
                <a:ea typeface="+mn-ea"/>
                <a:cs typeface="+mn-cs"/>
              </a:rPr>
            </a:br>
            <a:r>
              <a:rPr lang="ro-RO" sz="3600" dirty="0" smtClean="0">
                <a:solidFill>
                  <a:prstClr val="black"/>
                </a:solidFill>
                <a:ea typeface="+mn-ea"/>
                <a:cs typeface="+mn-cs"/>
              </a:rPr>
              <a:t> </a:t>
            </a:r>
            <a:r>
              <a:rPr lang="ro-RO" sz="3600" dirty="0">
                <a:solidFill>
                  <a:prstClr val="black"/>
                </a:solidFill>
                <a:ea typeface="+mn-ea"/>
                <a:cs typeface="+mn-cs"/>
              </a:rPr>
              <a:t>NIMIC NU ESTE INTERESANT DACĂ NU EȘTI INTERESAT.</a:t>
            </a:r>
            <a:br>
              <a:rPr lang="ro-RO" sz="3600" dirty="0">
                <a:solidFill>
                  <a:prstClr val="black"/>
                </a:solidFill>
                <a:ea typeface="+mn-ea"/>
                <a:cs typeface="+mn-cs"/>
              </a:rPr>
            </a:br>
            <a:endParaRPr lang="ro-RO" dirty="0"/>
          </a:p>
        </p:txBody>
      </p:sp>
    </p:spTree>
    <p:extLst>
      <p:ext uri="{BB962C8B-B14F-4D97-AF65-F5344CB8AC3E}">
        <p14:creationId xmlns:p14="http://schemas.microsoft.com/office/powerpoint/2010/main" val="2787143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7581" y="1412776"/>
            <a:ext cx="7175351" cy="3512681"/>
          </a:xfrm>
        </p:spPr>
        <p:txBody>
          <a:bodyPr>
            <a:noAutofit/>
          </a:bodyPr>
          <a:lstStyle/>
          <a:p>
            <a:pPr marL="182880" indent="0">
              <a:buNone/>
            </a:pPr>
            <a:r>
              <a:rPr lang="ro-RO" sz="3200" b="1" dirty="0">
                <a:solidFill>
                  <a:schemeClr val="tx1"/>
                </a:solidFill>
              </a:rPr>
              <a:t>Pentru a face chimia interesantă, ne gândim, ca profesori, la subiecte care pot trezi interesul, cum ar fi </a:t>
            </a:r>
            <a:r>
              <a:rPr lang="ro-RO" sz="3200" b="1" dirty="0">
                <a:solidFill>
                  <a:srgbClr val="FF0000"/>
                </a:solidFill>
              </a:rPr>
              <a:t>bolile produse de substanțele chimice </a:t>
            </a:r>
            <a:r>
              <a:rPr lang="ro-RO" sz="3200" b="1" dirty="0">
                <a:solidFill>
                  <a:schemeClr val="tx1"/>
                </a:solidFill>
              </a:rPr>
              <a:t>sau subiecte legate de </a:t>
            </a:r>
            <a:r>
              <a:rPr lang="ro-RO" sz="3200" b="1" dirty="0">
                <a:solidFill>
                  <a:srgbClr val="FF0000"/>
                </a:solidFill>
              </a:rPr>
              <a:t>chimia nutrienților</a:t>
            </a:r>
            <a:r>
              <a:rPr lang="ro-RO" sz="3200" dirty="0">
                <a:solidFill>
                  <a:srgbClr val="FF0000"/>
                </a:solidFill>
              </a:rPr>
              <a:t>.</a:t>
            </a:r>
          </a:p>
        </p:txBody>
      </p:sp>
    </p:spTree>
    <p:extLst>
      <p:ext uri="{BB962C8B-B14F-4D97-AF65-F5344CB8AC3E}">
        <p14:creationId xmlns:p14="http://schemas.microsoft.com/office/powerpoint/2010/main" val="3293748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44824"/>
            <a:ext cx="7772400" cy="2664295"/>
          </a:xfrm>
        </p:spPr>
        <p:txBody>
          <a:bodyPr>
            <a:normAutofit/>
          </a:bodyPr>
          <a:lstStyle/>
          <a:p>
            <a:r>
              <a:rPr lang="ro-RO" dirty="0" smtClean="0">
                <a:solidFill>
                  <a:schemeClr val="tx1"/>
                </a:solidFill>
              </a:rPr>
              <a:t>SĂ FIM ATENȚI LA </a:t>
            </a:r>
            <a:r>
              <a:rPr lang="ro-RO" dirty="0" smtClean="0">
                <a:solidFill>
                  <a:srgbClr val="FF0000"/>
                </a:solidFill>
              </a:rPr>
              <a:t/>
            </a:r>
            <a:br>
              <a:rPr lang="ro-RO" dirty="0" smtClean="0">
                <a:solidFill>
                  <a:srgbClr val="FF0000"/>
                </a:solidFill>
              </a:rPr>
            </a:br>
            <a:r>
              <a:rPr lang="ro-RO" b="1" dirty="0" smtClean="0">
                <a:solidFill>
                  <a:srgbClr val="FF0000"/>
                </a:solidFill>
              </a:rPr>
              <a:t>CONSERVANȚII</a:t>
            </a:r>
            <a:r>
              <a:rPr lang="ro-RO" dirty="0" smtClean="0">
                <a:solidFill>
                  <a:srgbClr val="FF0000"/>
                </a:solidFill>
              </a:rPr>
              <a:t> </a:t>
            </a:r>
            <a:r>
              <a:rPr lang="ro-RO" dirty="0" smtClean="0">
                <a:solidFill>
                  <a:schemeClr val="tx1"/>
                </a:solidFill>
              </a:rPr>
              <a:t>DIN PRODUSELE ALIMENTARE</a:t>
            </a:r>
            <a:endParaRPr lang="ro-RO" dirty="0">
              <a:solidFill>
                <a:schemeClr val="tx1"/>
              </a:solidFill>
            </a:endParaRPr>
          </a:p>
        </p:txBody>
      </p:sp>
    </p:spTree>
    <p:extLst>
      <p:ext uri="{BB962C8B-B14F-4D97-AF65-F5344CB8AC3E}">
        <p14:creationId xmlns:p14="http://schemas.microsoft.com/office/powerpoint/2010/main" val="3256452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ro-RO" dirty="0" smtClean="0"/>
              <a:t>NITRIȚII din alimente reacționează cu acidul clorhidric din sucul gastric și se transformă în           ACID AZOTOS</a:t>
            </a:r>
          </a:p>
          <a:p>
            <a:pPr marL="0" indent="0">
              <a:buNone/>
            </a:pPr>
            <a:r>
              <a:rPr lang="ro-RO" dirty="0" smtClean="0"/>
              <a:t>  </a:t>
            </a:r>
          </a:p>
          <a:p>
            <a:r>
              <a:rPr lang="ro-RO" dirty="0" smtClean="0"/>
              <a:t>ACIDUL AZOTOS </a:t>
            </a:r>
            <a:r>
              <a:rPr lang="ro-RO" b="1" dirty="0" smtClean="0"/>
              <a:t>prin oxidare produce</a:t>
            </a:r>
            <a:r>
              <a:rPr lang="ro-RO" dirty="0"/>
              <a:t>	   NITROZAMINE (=CANCER)</a:t>
            </a:r>
          </a:p>
          <a:p>
            <a:endParaRPr lang="ro-RO" dirty="0"/>
          </a:p>
        </p:txBody>
      </p:sp>
    </p:spTree>
    <p:extLst>
      <p:ext uri="{BB962C8B-B14F-4D97-AF65-F5344CB8AC3E}">
        <p14:creationId xmlns:p14="http://schemas.microsoft.com/office/powerpoint/2010/main" val="3996907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ro-RO" dirty="0" smtClean="0"/>
              <a:t>Reacție de oxidare trebuie anulată printr-o reacție de </a:t>
            </a:r>
            <a:r>
              <a:rPr lang="en-US" dirty="0" smtClean="0"/>
              <a:t>“</a:t>
            </a:r>
            <a:r>
              <a:rPr lang="ro-RO" b="1" dirty="0" smtClean="0"/>
              <a:t>antioxidare” </a:t>
            </a:r>
            <a:r>
              <a:rPr lang="ro-RO" dirty="0" smtClean="0"/>
              <a:t>cu un </a:t>
            </a:r>
            <a:r>
              <a:rPr lang="ro-RO" b="1" dirty="0" smtClean="0"/>
              <a:t>antioxidant,</a:t>
            </a:r>
            <a:r>
              <a:rPr lang="ro-RO" dirty="0" smtClean="0"/>
              <a:t> care OBLIGATORIU trebuie să se regăsească printre ingredientele produselor alimentare.</a:t>
            </a:r>
          </a:p>
          <a:p>
            <a:pPr marL="0" indent="0">
              <a:buNone/>
            </a:pPr>
            <a:endParaRPr lang="ro-RO" dirty="0" smtClean="0"/>
          </a:p>
          <a:p>
            <a:r>
              <a:rPr lang="ro-RO" dirty="0" smtClean="0"/>
              <a:t>Astfel, prin </a:t>
            </a:r>
            <a:r>
              <a:rPr lang="ro-RO" dirty="0"/>
              <a:t>reacția cu ANTIOXIDANTUL se consumă NITRITUL și nu se mai transformă în NITROZAMINĂ.</a:t>
            </a:r>
            <a:endParaRPr lang="ro-RO" dirty="0" smtClean="0"/>
          </a:p>
        </p:txBody>
      </p:sp>
    </p:spTree>
    <p:extLst>
      <p:ext uri="{BB962C8B-B14F-4D97-AF65-F5344CB8AC3E}">
        <p14:creationId xmlns:p14="http://schemas.microsoft.com/office/powerpoint/2010/main" val="4211581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o-RO"/>
          </a:p>
        </p:txBody>
      </p:sp>
      <p:sp>
        <p:nvSpPr>
          <p:cNvPr id="3" name="Content Placeholder 2"/>
          <p:cNvSpPr>
            <a:spLocks noGrp="1"/>
          </p:cNvSpPr>
          <p:nvPr>
            <p:ph sz="quarter" idx="1"/>
          </p:nvPr>
        </p:nvSpPr>
        <p:spPr/>
        <p:txBody>
          <a:bodyPr/>
          <a:lstStyle/>
          <a:p>
            <a:pPr marL="0" indent="0">
              <a:buNone/>
            </a:pPr>
            <a:r>
              <a:rPr lang="ro-RO" dirty="0" smtClean="0"/>
              <a:t>	EXEMPLU DE ANTIOXIDANȚI </a:t>
            </a:r>
            <a:r>
              <a:rPr lang="ro-RO" dirty="0"/>
              <a:t>FOLOSIȚI ÎN INDUSTRIA ALIMENTARĂ</a:t>
            </a:r>
            <a:r>
              <a:rPr lang="ro-RO" dirty="0" smtClean="0"/>
              <a:t>:</a:t>
            </a:r>
          </a:p>
          <a:p>
            <a:pPr marL="0" indent="0">
              <a:buNone/>
            </a:pPr>
            <a:endParaRPr lang="ro-RO" dirty="0"/>
          </a:p>
          <a:p>
            <a:r>
              <a:rPr lang="ro-RO" dirty="0"/>
              <a:t>ACID ASCORBIC SAU IZOASCORBIC SAU ERITHORBIC, </a:t>
            </a:r>
            <a:endParaRPr lang="ro-RO" dirty="0" smtClean="0"/>
          </a:p>
          <a:p>
            <a:r>
              <a:rPr lang="ro-RO" dirty="0" smtClean="0"/>
              <a:t>respectiv ASCORBAT/IZOASCORBAT/ERITHORBAT</a:t>
            </a:r>
          </a:p>
          <a:p>
            <a:endParaRPr lang="ro-RO" dirty="0"/>
          </a:p>
          <a:p>
            <a:pPr marL="0" indent="0">
              <a:buNone/>
            </a:pPr>
            <a:endParaRPr lang="ro-RO" dirty="0"/>
          </a:p>
          <a:p>
            <a:endParaRPr lang="ro-RO" dirty="0"/>
          </a:p>
        </p:txBody>
      </p:sp>
    </p:spTree>
    <p:extLst>
      <p:ext uri="{BB962C8B-B14F-4D97-AF65-F5344CB8AC3E}">
        <p14:creationId xmlns:p14="http://schemas.microsoft.com/office/powerpoint/2010/main" val="3003217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o-RO"/>
          </a:p>
        </p:txBody>
      </p:sp>
      <p:sp>
        <p:nvSpPr>
          <p:cNvPr id="4"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ro-RO" dirty="0" smtClean="0"/>
              <a:t>Pentru a descoperi leacul împotriva cancerului, cercetătorii hrănesc șoriceii de laborator cu produse îmbibate cu nitriți</a:t>
            </a:r>
          </a:p>
          <a:p>
            <a:r>
              <a:rPr lang="ro-RO" dirty="0" smtClean="0"/>
              <a:t>În circa 2 săptămâni, șoriceii se îmbolnăvesc de cancer</a:t>
            </a:r>
          </a:p>
          <a:p>
            <a:endParaRPr lang="ro-RO" dirty="0"/>
          </a:p>
        </p:txBody>
      </p:sp>
    </p:spTree>
    <p:extLst>
      <p:ext uri="{BB962C8B-B14F-4D97-AF65-F5344CB8AC3E}">
        <p14:creationId xmlns:p14="http://schemas.microsoft.com/office/powerpoint/2010/main" val="338899268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93</TotalTime>
  <Words>410</Words>
  <Application>Microsoft Office PowerPoint</Application>
  <PresentationFormat>On-screen Show (4:3)</PresentationFormat>
  <Paragraphs>54</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Civic</vt:lpstr>
      <vt:lpstr>      </vt:lpstr>
      <vt:lpstr>PowerPoint Presentation</vt:lpstr>
      <vt:lpstr>     Misiunea mamei este cu atât mai grea conștientă fiind că mulți din cei cărora se adresează nu sunt interesați de acest subiect.  Altfel spus  NIMIC NU ESTE INTERESANT DACĂ NU EȘTI INTERESAT. </vt:lpstr>
      <vt:lpstr>Pentru a face chimia interesantă, ne gândim, ca profesori, la subiecte care pot trezi interesul, cum ar fi bolile produse de substanțele chimice sau subiecte legate de chimia nutrienților.</vt:lpstr>
      <vt:lpstr>SĂ FIM ATENȚI LA  CONSERVANȚII DIN PRODUSELE ALIMENTARE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CHIMIA= un bebeluș urât, foarte urât, pe care mama lui încearcă să îl prezinte ca pe cel mai frumos bebeluș din lume</dc:title>
  <dc:creator>NICUSOR</dc:creator>
  <cp:lastModifiedBy>User</cp:lastModifiedBy>
  <cp:revision>17</cp:revision>
  <dcterms:created xsi:type="dcterms:W3CDTF">2023-12-18T13:38:26Z</dcterms:created>
  <dcterms:modified xsi:type="dcterms:W3CDTF">2023-12-23T13:21:03Z</dcterms:modified>
</cp:coreProperties>
</file>